
<file path=[Content_Types].xml><?xml version="1.0" encoding="utf-8"?>
<Types xmlns="http://schemas.openxmlformats.org/package/2006/content-types">
  <Default ContentType="image/jpeg" Extension="jpg"/>
  <Default ContentType="image/svg+xml" Extension="svg"/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</p:sldIdLst>
  <p:sldSz cy="6858000" cx="12192000"/>
  <p:notesSz cx="6858000" cy="9144000"/>
  <p:defaultTextStyle>
    <a:defPPr lvl="0">
      <a:defRPr lang="it-IT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1/4/21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7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0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61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4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6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1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1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1/4/21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4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810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7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8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8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8">
            <a:extLst>
              <a:ext uri="{FF2B5EF4-FFF2-40B4-BE49-F238E27FC236}">
                <a16:creationId xmlns:a16="http://schemas.microsoft.com/office/drawing/2014/main" id="{18D8845F-30A4-4D73-83CB-ABA691F5A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1DAC2350-FA6C-4B24-9A17-926C160E8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2A637C44-0146-4C54-A1A1-57BC8E6C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C9C4A91-271C-194C-85C2-1C4737778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170" y="3755360"/>
            <a:ext cx="9732773" cy="1465112"/>
          </a:xfrm>
        </p:spPr>
        <p:txBody>
          <a:bodyPr>
            <a:normAutofit/>
          </a:bodyPr>
          <a:lstStyle/>
          <a:p>
            <a:r>
              <a:rPr lang="it-IT" sz="5100" dirty="0">
                <a:latin typeface="Abadi" panose="020B0604020104020204" pitchFamily="34" charset="0"/>
              </a:rPr>
              <a:t>Modalità, struttura e importanza della catechesi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8938409-9530-B04D-B77C-EF7D5D995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220472"/>
            <a:ext cx="9517450" cy="63890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it-IT" dirty="0"/>
              <a:t>CORSO I EVANGELIZZAZIONE</a:t>
            </a:r>
          </a:p>
        </p:txBody>
      </p:sp>
      <p:sp>
        <p:nvSpPr>
          <p:cNvPr id="39" name="Rectangle 24">
            <a:extLst>
              <a:ext uri="{FF2B5EF4-FFF2-40B4-BE49-F238E27FC236}">
                <a16:creationId xmlns:a16="http://schemas.microsoft.com/office/drawing/2014/main" id="{6AB310E7-DE5C-4964-8CBB-E87A22B5B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0" name="Straight Connector 26">
            <a:extLst>
              <a:ext uri="{FF2B5EF4-FFF2-40B4-BE49-F238E27FC236}">
                <a16:creationId xmlns:a16="http://schemas.microsoft.com/office/drawing/2014/main" id="{BC6D0BA2-2FCA-496D-A55A-C56A7B3E0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A158404-99A1-4EB0-B63C-8744C273A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30">
            <a:extLst>
              <a:ext uri="{FF2B5EF4-FFF2-40B4-BE49-F238E27FC236}">
                <a16:creationId xmlns:a16="http://schemas.microsoft.com/office/drawing/2014/main" id="{B1848EA8-FE52-4762-AE9B-5D1DD4C33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E99137A1-731B-A641-A9CB-0A27142B9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538" y="1395172"/>
            <a:ext cx="9333507" cy="221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53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E537B6-098D-494F-9A54-F22CD0977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328FD4-8F4F-45D0-B179-C09F34FF8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82" y="407588"/>
            <a:ext cx="5532146" cy="6066184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D4AFB31F-166A-944F-9F61-E8436149D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713" y="1832904"/>
            <a:ext cx="4572418" cy="323665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22A8B8-E29F-4EB2-95D4-3C24EF234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1EF9F5-BAA7-45A5-BD84-F3184FCED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A39A929-99A7-954C-8D9F-343D10ABB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604158"/>
            <a:ext cx="4602152" cy="1094014"/>
          </a:xfrm>
        </p:spPr>
        <p:txBody>
          <a:bodyPr>
            <a:normAutofit/>
          </a:bodyPr>
          <a:lstStyle/>
          <a:p>
            <a:pPr algn="ctr"/>
            <a:r>
              <a:rPr lang="it-IT" sz="3600" dirty="0">
                <a:latin typeface="Abadi" panose="020B0604020104020204" pitchFamily="34" charset="0"/>
              </a:rPr>
              <a:t>Modalità in presenza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34B3B3-72FF-934B-BE81-21FFB4779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1698173"/>
            <a:ext cx="4602152" cy="439855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it-IT" sz="1200" dirty="0"/>
              <a:t>La modalità in presenza partirà non prima del mese di febbraio 2021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I giorni destinati agli incontri di catechesi sono il </a:t>
            </a:r>
            <a:r>
              <a:rPr lang="it-IT" sz="1200" b="1" dirty="0"/>
              <a:t>sabato</a:t>
            </a:r>
            <a:r>
              <a:rPr lang="it-IT" sz="1200" dirty="0"/>
              <a:t> e la </a:t>
            </a:r>
            <a:r>
              <a:rPr lang="it-IT" sz="1200" b="1" dirty="0"/>
              <a:t>domenica</a:t>
            </a:r>
            <a:r>
              <a:rPr lang="it-IT" sz="1200" dirty="0"/>
              <a:t> in concomitanza con la celebrazione della santa messa, in quanto la catechesi non va assolutamente intesa a prescindere da essa. 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La catechesi è a supporto della celebrazione perché aiuta il cristiano a conoscere Dio e a vivere i sacramenti, tra i quali anche l’eucarestia.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In questo nuovo modo di fare catechesi gli incontri non saranno solo per i vostri bambini, ma anche per i genitori stessi che sono i </a:t>
            </a:r>
            <a:r>
              <a:rPr lang="it-IT" sz="1200" b="1" dirty="0"/>
              <a:t>primi catechisti</a:t>
            </a:r>
            <a:r>
              <a:rPr lang="it-IT" sz="1200" dirty="0"/>
              <a:t> dei loro figli e </a:t>
            </a:r>
            <a:r>
              <a:rPr lang="it-IT" sz="1200" b="1" dirty="0"/>
              <a:t>che si impegnano tanto quanto loro</a:t>
            </a:r>
            <a:r>
              <a:rPr lang="it-IT" sz="1200" dirty="0"/>
              <a:t> nel percorso di iniziazione cristiana.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Per ragioni di sicurezza dovute all’emergenza Covid-19, il corso dei bambini di </a:t>
            </a:r>
            <a:r>
              <a:rPr lang="it-IT" sz="1200" b="1" dirty="0"/>
              <a:t>I EVANGELIZZAZIONE</a:t>
            </a:r>
            <a:r>
              <a:rPr lang="it-IT" sz="1200" dirty="0"/>
              <a:t>, sarà diviso in due gruppi: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Uno frequenterà il </a:t>
            </a:r>
            <a:r>
              <a:rPr lang="it-IT" sz="1200" b="1" dirty="0"/>
              <a:t>sabato dalle ore 16. 30 alle 17.30 con santa messa a seguire</a:t>
            </a:r>
            <a:r>
              <a:rPr lang="it-IT" sz="1200" dirty="0"/>
              <a:t>;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Uno frequenterà la </a:t>
            </a:r>
            <a:r>
              <a:rPr lang="it-IT" sz="1200" b="1" dirty="0"/>
              <a:t>domenica dalle 10.00 alle 11.00 con santa messa a seguire</a:t>
            </a:r>
            <a:r>
              <a:rPr lang="it-IT" sz="1200" dirty="0"/>
              <a:t>.</a:t>
            </a:r>
          </a:p>
          <a:p>
            <a:pPr algn="just">
              <a:lnSpc>
                <a:spcPct val="90000"/>
              </a:lnSpc>
            </a:pPr>
            <a:r>
              <a:rPr lang="it-IT" sz="1200" dirty="0"/>
              <a:t>Le catechesi dei genitori con il parroco Don Adrian, </a:t>
            </a:r>
            <a:r>
              <a:rPr lang="it-IT" sz="1200" b="1" dirty="0"/>
              <a:t>si terranno negli stessi orari dei bambini</a:t>
            </a:r>
            <a:r>
              <a:rPr lang="it-IT" sz="1200" dirty="0"/>
              <a:t> in concomitanza con loro, naturalmente la frequenza degli incontri con i genitori non sarà la stessa dei bambini, ma sarà </a:t>
            </a:r>
            <a:r>
              <a:rPr lang="it-IT" sz="1200" b="1" dirty="0"/>
              <a:t>ogni 15 giorni </a:t>
            </a:r>
            <a:r>
              <a:rPr lang="it-IT" sz="1200" dirty="0"/>
              <a:t>e </a:t>
            </a:r>
            <a:r>
              <a:rPr lang="it-IT" sz="1200" b="1" dirty="0"/>
              <a:t>non tutte le settimane come i bambini</a:t>
            </a:r>
            <a:r>
              <a:rPr lang="it-IT" sz="1200" dirty="0"/>
              <a:t>.</a:t>
            </a:r>
          </a:p>
          <a:p>
            <a:pPr>
              <a:lnSpc>
                <a:spcPct val="90000"/>
              </a:lnSpc>
            </a:pP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1507942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82C16E-E459-C74A-BDED-39A7C9F73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137268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Abadi" panose="020B0604020104020204" pitchFamily="34" charset="0"/>
              </a:rPr>
              <a:t>L’ISCRIZIONE</a:t>
            </a:r>
          </a:p>
        </p:txBody>
      </p:sp>
      <p:sp>
        <p:nvSpPr>
          <p:cNvPr id="96" name="Rectangle 13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9" name="Segnaposto contenuto 4">
            <a:extLst>
              <a:ext uri="{FF2B5EF4-FFF2-40B4-BE49-F238E27FC236}">
                <a16:creationId xmlns:a16="http://schemas.microsoft.com/office/drawing/2014/main" id="{8B12D7E4-870E-BB4F-AB5F-25F921AA3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1" y="1206900"/>
            <a:ext cx="3465095" cy="4686566"/>
          </a:xfrm>
          <a:prstGeom prst="rect">
            <a:avLst/>
          </a:prstGeom>
        </p:spPr>
      </p:pic>
      <p:sp>
        <p:nvSpPr>
          <p:cNvPr id="97" name="Segnaposto contenuto 7">
            <a:extLst>
              <a:ext uri="{FF2B5EF4-FFF2-40B4-BE49-F238E27FC236}">
                <a16:creationId xmlns:a16="http://schemas.microsoft.com/office/drawing/2014/main" id="{8172FEE6-9A9C-3C4C-96D9-C127C08B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1864895"/>
            <a:ext cx="4957554" cy="41701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Nell’iscrizione oltre ai dati del vostro bambino viene sottolineato in grassetto </a:t>
            </a:r>
            <a:r>
              <a:rPr lang="it-IT" b="1" dirty="0"/>
              <a:t>«chiedo» </a:t>
            </a:r>
            <a:r>
              <a:rPr lang="it-IT" dirty="0"/>
              <a:t>in quanto, decidere di frequentare il catechismo non è obbligatorio, ma una scelta che voi fate per i vostri figli, scelta che deve essere </a:t>
            </a:r>
            <a:r>
              <a:rPr lang="it-IT" b="1" dirty="0"/>
              <a:t>ponderata bene </a:t>
            </a:r>
            <a:r>
              <a:rPr lang="it-IT" dirty="0"/>
              <a:t>proprio perché in forza di essa voi vi impegnate a portarla avanti. </a:t>
            </a:r>
          </a:p>
          <a:p>
            <a:pPr algn="just"/>
            <a:r>
              <a:rPr lang="it-IT" dirty="0"/>
              <a:t>Ecco perché subito dopo sempre in grassetto viene sottolineato: </a:t>
            </a:r>
            <a:r>
              <a:rPr lang="it-IT" b="1" dirty="0"/>
              <a:t>«mi impegno affinché la sua presenza sia assidua al catechismo e alla messa».</a:t>
            </a:r>
          </a:p>
          <a:p>
            <a:pPr algn="just"/>
            <a:r>
              <a:rPr lang="it-IT" b="1" dirty="0"/>
              <a:t>Naturalmente queste sono le condizioni essenziali affinché il bambino possa procedere nel percorso di iniziazione cristiana.</a:t>
            </a:r>
          </a:p>
          <a:p>
            <a:pPr algn="just"/>
            <a:r>
              <a:rPr lang="it-IT" b="1" dirty="0"/>
              <a:t>Quindi si richiede coerenza sin da subito con la scelta che si è fatta, altrimenti se si sa già di non poter sostenere tali richieste e tali orari, meglio trovare qualcosa che possa essere più congeniale per voi, senza procedere all’iscrizione.</a:t>
            </a:r>
          </a:p>
          <a:p>
            <a:endParaRPr lang="it-IT" b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4865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3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18025493-80C3-6749-B2E5-B011D4DB62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4" r="1" b="17965"/>
          <a:stretch/>
        </p:blipFill>
        <p:spPr>
          <a:xfrm>
            <a:off x="424928" y="419292"/>
            <a:ext cx="5522976" cy="6053328"/>
          </a:xfrm>
          <a:prstGeom prst="rect">
            <a:avLst/>
          </a:prstGeom>
        </p:spPr>
      </p:pic>
      <p:sp>
        <p:nvSpPr>
          <p:cNvPr id="24" name="Rectangle 17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D25E1A6-1EE8-3D49-88FB-D316DFB3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Abadi" panose="020B0604020104020204" pitchFamily="34" charset="0"/>
              </a:rPr>
              <a:t>Gli incontri con tutta la catechesi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E315111A-84FC-4056-8926-C89EBFD6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5780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Durante </a:t>
            </a:r>
            <a:r>
              <a:rPr lang="en-US" dirty="0" err="1"/>
              <a:t>l’anno</a:t>
            </a:r>
            <a:r>
              <a:rPr lang="en-US" dirty="0"/>
              <a:t> </a:t>
            </a:r>
            <a:r>
              <a:rPr lang="en-US" dirty="0" err="1"/>
              <a:t>catechistico</a:t>
            </a:r>
            <a:r>
              <a:rPr lang="en-US" dirty="0"/>
              <a:t>,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previsti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</a:t>
            </a:r>
            <a:r>
              <a:rPr lang="en-US" dirty="0" err="1"/>
              <a:t>momenti</a:t>
            </a:r>
            <a:r>
              <a:rPr lang="en-US" dirty="0"/>
              <a:t> di preghiera in cui </a:t>
            </a:r>
            <a:r>
              <a:rPr lang="en-US" dirty="0" err="1"/>
              <a:t>genitori</a:t>
            </a:r>
            <a:r>
              <a:rPr lang="en-US" dirty="0"/>
              <a:t> e bambini di </a:t>
            </a:r>
            <a:r>
              <a:rPr lang="en-US" dirty="0" err="1"/>
              <a:t>tutta</a:t>
            </a:r>
            <a:r>
              <a:rPr lang="en-US" dirty="0"/>
              <a:t> la </a:t>
            </a:r>
            <a:r>
              <a:rPr lang="en-US" dirty="0" err="1"/>
              <a:t>catechesi</a:t>
            </a:r>
            <a:r>
              <a:rPr lang="en-US" dirty="0"/>
              <a:t> </a:t>
            </a:r>
            <a:r>
              <a:rPr lang="en-US" dirty="0" err="1"/>
              <a:t>vivono</a:t>
            </a:r>
            <a:r>
              <a:rPr lang="en-US" dirty="0"/>
              <a:t> </a:t>
            </a:r>
            <a:r>
              <a:rPr lang="en-US" dirty="0" err="1"/>
              <a:t>un’esperienza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sopratutto</a:t>
            </a:r>
            <a:r>
              <a:rPr lang="en-US" dirty="0"/>
              <a:t> </a:t>
            </a:r>
            <a:r>
              <a:rPr lang="en-US" dirty="0" err="1"/>
              <a:t>nei</a:t>
            </a:r>
            <a:r>
              <a:rPr lang="en-US" dirty="0"/>
              <a:t> tempi </a:t>
            </a:r>
            <a:r>
              <a:rPr lang="en-US" dirty="0" err="1"/>
              <a:t>forti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liturgia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Chiesa </a:t>
            </a:r>
            <a:r>
              <a:rPr lang="en-US" dirty="0" err="1"/>
              <a:t>cattolica</a:t>
            </a:r>
            <a:r>
              <a:rPr lang="en-US" dirty="0"/>
              <a:t>, come: </a:t>
            </a:r>
            <a:r>
              <a:rPr lang="en-US" dirty="0" err="1"/>
              <a:t>l’</a:t>
            </a:r>
            <a:r>
              <a:rPr lang="en-US" b="1" dirty="0" err="1"/>
              <a:t>Avvento</a:t>
            </a:r>
            <a:r>
              <a:rPr lang="en-US" dirty="0"/>
              <a:t> (con </a:t>
            </a:r>
            <a:r>
              <a:rPr lang="en-US" b="1" dirty="0" err="1"/>
              <a:t>l’Adorazione</a:t>
            </a:r>
            <a:r>
              <a:rPr lang="en-US" b="1" dirty="0"/>
              <a:t> </a:t>
            </a:r>
            <a:r>
              <a:rPr lang="en-US" b="1" dirty="0" err="1"/>
              <a:t>Eucaristica</a:t>
            </a:r>
            <a:r>
              <a:rPr lang="en-US" dirty="0"/>
              <a:t>) e la</a:t>
            </a:r>
            <a:r>
              <a:rPr lang="en-US" b="1" dirty="0"/>
              <a:t> </a:t>
            </a:r>
            <a:r>
              <a:rPr lang="en-US" b="1" dirty="0" err="1"/>
              <a:t>Quaresima</a:t>
            </a:r>
            <a:r>
              <a:rPr lang="en-US" b="1" dirty="0"/>
              <a:t> </a:t>
            </a:r>
            <a:r>
              <a:rPr lang="en-US" dirty="0"/>
              <a:t>(con la </a:t>
            </a:r>
            <a:r>
              <a:rPr lang="en-US" b="1" dirty="0"/>
              <a:t>Via Crucis</a:t>
            </a:r>
            <a:r>
              <a:rPr lang="en-US" dirty="0"/>
              <a:t>) in </a:t>
            </a:r>
            <a:r>
              <a:rPr lang="en-US" dirty="0" err="1"/>
              <a:t>preparazione</a:t>
            </a:r>
            <a:r>
              <a:rPr lang="en-US" dirty="0"/>
              <a:t> al </a:t>
            </a:r>
            <a:r>
              <a:rPr lang="en-US" b="1" dirty="0"/>
              <a:t>Natale</a:t>
            </a:r>
            <a:r>
              <a:rPr lang="en-US" dirty="0"/>
              <a:t> e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b="1" dirty="0" err="1"/>
              <a:t>Pasqua</a:t>
            </a:r>
            <a:r>
              <a:rPr lang="en-US" dirty="0"/>
              <a:t> di Nostro Signore </a:t>
            </a:r>
            <a:r>
              <a:rPr lang="en-US" dirty="0" err="1"/>
              <a:t>Gesù</a:t>
            </a:r>
            <a:r>
              <a:rPr lang="en-US" dirty="0"/>
              <a:t> Cristo. </a:t>
            </a:r>
            <a:r>
              <a:rPr lang="en-US" dirty="0" err="1"/>
              <a:t>Altro</a:t>
            </a:r>
            <a:r>
              <a:rPr lang="en-US" dirty="0"/>
              <a:t> </a:t>
            </a:r>
            <a:r>
              <a:rPr lang="en-US" dirty="0" err="1"/>
              <a:t>appuntamento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a </a:t>
            </a:r>
            <a:r>
              <a:rPr lang="en-US" b="1" dirty="0"/>
              <a:t>Maggio</a:t>
            </a:r>
            <a:r>
              <a:rPr lang="en-US" dirty="0"/>
              <a:t> (mese </a:t>
            </a:r>
            <a:r>
              <a:rPr lang="en-US" dirty="0" err="1"/>
              <a:t>dedicato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Madonna) </a:t>
            </a:r>
            <a:r>
              <a:rPr lang="en-US" dirty="0" err="1"/>
              <a:t>è</a:t>
            </a:r>
            <a:r>
              <a:rPr lang="en-US" dirty="0"/>
              <a:t> la </a:t>
            </a:r>
            <a:r>
              <a:rPr lang="en-US" dirty="0" err="1"/>
              <a:t>recita</a:t>
            </a:r>
            <a:r>
              <a:rPr lang="en-US" dirty="0"/>
              <a:t> del </a:t>
            </a:r>
            <a:r>
              <a:rPr lang="en-US" b="1" dirty="0"/>
              <a:t>Santo Rosario </a:t>
            </a:r>
            <a:r>
              <a:rPr lang="en-US" b="1" dirty="0" err="1"/>
              <a:t>meditato</a:t>
            </a:r>
            <a:r>
              <a:rPr lang="en-US" b="1" dirty="0"/>
              <a:t>,</a:t>
            </a:r>
            <a:r>
              <a:rPr lang="en-US" dirty="0"/>
              <a:t> </a:t>
            </a:r>
            <a:r>
              <a:rPr lang="en-US" dirty="0" err="1"/>
              <a:t>essendo</a:t>
            </a:r>
            <a:r>
              <a:rPr lang="en-US" dirty="0"/>
              <a:t> la nostra una </a:t>
            </a:r>
            <a:r>
              <a:rPr lang="en-US" dirty="0" err="1"/>
              <a:t>Parrocchia</a:t>
            </a:r>
            <a:r>
              <a:rPr lang="en-US" dirty="0"/>
              <a:t> </a:t>
            </a:r>
            <a:r>
              <a:rPr lang="en-US" dirty="0" err="1"/>
              <a:t>mariana</a:t>
            </a:r>
            <a:r>
              <a:rPr lang="en-US" dirty="0"/>
              <a:t>, </a:t>
            </a:r>
            <a:r>
              <a:rPr lang="en-US" dirty="0" err="1"/>
              <a:t>cioè</a:t>
            </a:r>
            <a:r>
              <a:rPr lang="en-US" dirty="0"/>
              <a:t> </a:t>
            </a:r>
            <a:r>
              <a:rPr lang="en-US" dirty="0" err="1"/>
              <a:t>dedicata</a:t>
            </a:r>
            <a:r>
              <a:rPr lang="en-US" dirty="0"/>
              <a:t> a Maria.</a:t>
            </a:r>
          </a:p>
          <a:p>
            <a:pPr algn="just"/>
            <a:r>
              <a:rPr lang="en-US" b="1" dirty="0" err="1"/>
              <a:t>Naturalmente</a:t>
            </a:r>
            <a:r>
              <a:rPr lang="en-US" dirty="0"/>
              <a:t>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momenti</a:t>
            </a:r>
            <a:r>
              <a:rPr lang="en-US" dirty="0"/>
              <a:t> di preghiera </a:t>
            </a:r>
            <a:r>
              <a:rPr lang="en-US" b="1" dirty="0" err="1"/>
              <a:t>sono</a:t>
            </a:r>
            <a:r>
              <a:rPr lang="en-US" b="1" dirty="0"/>
              <a:t> tutti </a:t>
            </a:r>
            <a:r>
              <a:rPr lang="en-US" b="1" dirty="0" err="1"/>
              <a:t>stabiliti</a:t>
            </a:r>
            <a:r>
              <a:rPr lang="en-US" b="1" dirty="0"/>
              <a:t> di Domenica prima </a:t>
            </a:r>
            <a:r>
              <a:rPr lang="en-US" b="1" dirty="0" err="1"/>
              <a:t>della</a:t>
            </a:r>
            <a:r>
              <a:rPr lang="en-US" b="1" dirty="0"/>
              <a:t> </a:t>
            </a:r>
            <a:r>
              <a:rPr lang="en-US" b="1" dirty="0" err="1"/>
              <a:t>santa</a:t>
            </a:r>
            <a:r>
              <a:rPr lang="en-US" b="1" dirty="0"/>
              <a:t> </a:t>
            </a:r>
            <a:r>
              <a:rPr lang="en-US" b="1" dirty="0" err="1"/>
              <a:t>messa</a:t>
            </a:r>
            <a:r>
              <a:rPr lang="en-US" b="1" dirty="0"/>
              <a:t> </a:t>
            </a:r>
            <a:r>
              <a:rPr lang="en-US" dirty="0"/>
              <a:t>proprio per </a:t>
            </a:r>
            <a:r>
              <a:rPr lang="en-US" dirty="0" err="1"/>
              <a:t>continuare</a:t>
            </a:r>
            <a:r>
              <a:rPr lang="en-US" dirty="0"/>
              <a:t> poi </a:t>
            </a:r>
            <a:r>
              <a:rPr lang="en-US" dirty="0" err="1"/>
              <a:t>nella</a:t>
            </a:r>
            <a:r>
              <a:rPr lang="en-US" dirty="0"/>
              <a:t> </a:t>
            </a:r>
            <a:r>
              <a:rPr lang="en-US" dirty="0" err="1"/>
              <a:t>celebrazione</a:t>
            </a:r>
            <a:r>
              <a:rPr lang="en-US" dirty="0"/>
              <a:t> tale </a:t>
            </a:r>
            <a:r>
              <a:rPr lang="en-US" dirty="0" err="1"/>
              <a:t>momento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di </a:t>
            </a:r>
            <a:r>
              <a:rPr lang="en-US" dirty="0" err="1"/>
              <a:t>condivisione</a:t>
            </a:r>
            <a:r>
              <a:rPr lang="en-US" dirty="0"/>
              <a:t> con la propria </a:t>
            </a:r>
            <a:r>
              <a:rPr lang="en-US" dirty="0" err="1"/>
              <a:t>comunità</a:t>
            </a:r>
            <a:r>
              <a:rPr lang="en-US" dirty="0"/>
              <a:t> </a:t>
            </a:r>
            <a:r>
              <a:rPr lang="en-US" dirty="0" err="1"/>
              <a:t>parrocchiale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429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BEBBBF70-6ABC-46E8-A293-73A60B8E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388887-43DC-4FAF-9400-7925701AF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469A5E4-C5C6-B649-A5B8-4F0700203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249" y="1533728"/>
            <a:ext cx="5716338" cy="29239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5400" cap="all" spc="-100" dirty="0">
                <a:latin typeface="Abadi" panose="020B0604020104020204" pitchFamily="34" charset="0"/>
              </a:rPr>
              <a:t>La </a:t>
            </a:r>
            <a:r>
              <a:rPr lang="en-US" sz="5400" cap="all" spc="-100" dirty="0" err="1">
                <a:latin typeface="Abadi" panose="020B0604020104020204" pitchFamily="34" charset="0"/>
              </a:rPr>
              <a:t>scelta</a:t>
            </a:r>
            <a:r>
              <a:rPr lang="en-US" sz="5400" cap="all" spc="-100" dirty="0">
                <a:latin typeface="Abadi" panose="020B0604020104020204" pitchFamily="34" charset="0"/>
              </a:rPr>
              <a:t> </a:t>
            </a:r>
            <a:r>
              <a:rPr lang="en-US" sz="5400" cap="all" spc="-100" dirty="0" err="1">
                <a:latin typeface="Abadi" panose="020B0604020104020204" pitchFamily="34" charset="0"/>
              </a:rPr>
              <a:t>ora</a:t>
            </a:r>
            <a:r>
              <a:rPr lang="en-US" sz="5400" cap="all" spc="-100" dirty="0">
                <a:latin typeface="Abadi" panose="020B0604020104020204" pitchFamily="34" charset="0"/>
              </a:rPr>
              <a:t> </a:t>
            </a:r>
            <a:r>
              <a:rPr lang="en-US" sz="5400" cap="all" spc="-100" dirty="0" err="1">
                <a:latin typeface="Abadi" panose="020B0604020104020204" pitchFamily="34" charset="0"/>
              </a:rPr>
              <a:t>sta</a:t>
            </a:r>
            <a:r>
              <a:rPr lang="en-US" sz="5400" cap="all" spc="-100" dirty="0">
                <a:latin typeface="Abadi" panose="020B0604020104020204" pitchFamily="34" charset="0"/>
              </a:rPr>
              <a:t> a </a:t>
            </a:r>
            <a:r>
              <a:rPr lang="en-US" sz="5400" cap="all" spc="-100" dirty="0" err="1">
                <a:latin typeface="Abadi" panose="020B0604020104020204" pitchFamily="34" charset="0"/>
              </a:rPr>
              <a:t>voi</a:t>
            </a:r>
            <a:r>
              <a:rPr lang="en-US" sz="5400" cap="all" spc="-100" dirty="0">
                <a:latin typeface="Abadi" panose="020B0604020104020204" pitchFamily="34" charset="0"/>
              </a:rPr>
              <a:t> … </a:t>
            </a:r>
            <a:br>
              <a:rPr lang="en-US" sz="5400" cap="all" spc="-100" dirty="0">
                <a:latin typeface="Abadi" panose="020B0604020104020204" pitchFamily="34" charset="0"/>
              </a:rPr>
            </a:br>
            <a:r>
              <a:rPr lang="en-US" sz="5400" cap="all" spc="-100" dirty="0">
                <a:latin typeface="Abadi" panose="020B0604020104020204" pitchFamily="34" charset="0"/>
              </a:rPr>
              <a:t>come fu </a:t>
            </a:r>
            <a:r>
              <a:rPr lang="en-US" sz="5400" cap="all" spc="-100" dirty="0" err="1">
                <a:latin typeface="Abadi" panose="020B0604020104020204" pitchFamily="34" charset="0"/>
              </a:rPr>
              <a:t>anche</a:t>
            </a:r>
            <a:r>
              <a:rPr lang="en-US" sz="5400" cap="all" spc="-100" dirty="0">
                <a:latin typeface="Abadi" panose="020B0604020104020204" pitchFamily="34" charset="0"/>
              </a:rPr>
              <a:t> per </a:t>
            </a:r>
            <a:r>
              <a:rPr lang="en-US" sz="5400" cap="all" spc="-100" dirty="0" err="1">
                <a:latin typeface="Abadi" panose="020B0604020104020204" pitchFamily="34" charset="0"/>
              </a:rPr>
              <a:t>gli</a:t>
            </a:r>
            <a:r>
              <a:rPr lang="en-US" sz="5400" cap="all" spc="-100" dirty="0">
                <a:latin typeface="Abadi" panose="020B0604020104020204" pitchFamily="34" charset="0"/>
              </a:rPr>
              <a:t> apostoli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F2FD4B7-706B-4F5C-A0C7-7D69677C7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6E6DC6E-1FA3-4048-B867-BDB51763F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E066135-B6C1-4001-B7CC-53A443DF2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3AD82B4-5F4B-4968-B15E-29DCF8592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 descr="Right Pointing Backhand Index">
            <a:extLst>
              <a:ext uri="{FF2B5EF4-FFF2-40B4-BE49-F238E27FC236}">
                <a16:creationId xmlns:a16="http://schemas.microsoft.com/office/drawing/2014/main" id="{419019FF-4A22-4FBA-ADC1-CDC3EC815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1170" y="1561990"/>
            <a:ext cx="3752067" cy="37520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B7896F-FC19-B343-8CDE-EF31FCFA5D46}"/>
              </a:ext>
            </a:extLst>
          </p:cNvPr>
          <p:cNvSpPr txBox="1"/>
          <p:nvPr/>
        </p:nvSpPr>
        <p:spPr>
          <a:xfrm>
            <a:off x="974270" y="4980214"/>
            <a:ext cx="10227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badi" panose="020B0604020104020204" pitchFamily="34" charset="0"/>
              </a:rPr>
              <a:t>L’iscrizione vi verrà fornita tramite </a:t>
            </a:r>
            <a:r>
              <a:rPr lang="it-IT" dirty="0" err="1">
                <a:latin typeface="Abadi" panose="020B0604020104020204" pitchFamily="34" charset="0"/>
              </a:rPr>
              <a:t>whatsapp</a:t>
            </a:r>
            <a:r>
              <a:rPr lang="it-IT" dirty="0">
                <a:latin typeface="Abadi" panose="020B0604020104020204" pitchFamily="34" charset="0"/>
              </a:rPr>
              <a:t>, in formato word, così potrete stamparla e compilarla. </a:t>
            </a:r>
          </a:p>
          <a:p>
            <a:pPr algn="just"/>
            <a:r>
              <a:rPr lang="it-IT" dirty="0">
                <a:latin typeface="Abadi" panose="020B0604020104020204" pitchFamily="34" charset="0"/>
              </a:rPr>
              <a:t>Una volta compilata dovrete scansionarla e mandarla all’email che vi sarà fornita sempre tramite messaggio </a:t>
            </a:r>
            <a:r>
              <a:rPr lang="it-IT" dirty="0" err="1">
                <a:latin typeface="Abadi" panose="020B0604020104020204" pitchFamily="34" charset="0"/>
              </a:rPr>
              <a:t>whatsapp</a:t>
            </a:r>
            <a:r>
              <a:rPr lang="it-IT" dirty="0">
                <a:latin typeface="Abadi" panose="020B0604020104020204" pitchFamily="34" charset="0"/>
              </a:rPr>
              <a:t> dalla catechista. </a:t>
            </a:r>
          </a:p>
        </p:txBody>
      </p:sp>
    </p:spTree>
    <p:extLst>
      <p:ext uri="{BB962C8B-B14F-4D97-AF65-F5344CB8AC3E}">
        <p14:creationId xmlns:p14="http://schemas.microsoft.com/office/powerpoint/2010/main" val="421421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